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92" r:id="rId1"/>
    <p:sldMasterId id="2147483718" r:id="rId2"/>
    <p:sldMasterId id="2147483719" r:id="rId3"/>
  </p:sldMasterIdLst>
  <p:notesMasterIdLst>
    <p:notesMasterId r:id="rId16"/>
  </p:notesMasterIdLst>
  <p:handoutMasterIdLst>
    <p:handoutMasterId r:id="rId17"/>
  </p:handoutMasterIdLst>
  <p:sldIdLst>
    <p:sldId id="718" r:id="rId4"/>
    <p:sldId id="719" r:id="rId5"/>
    <p:sldId id="720" r:id="rId6"/>
    <p:sldId id="721" r:id="rId7"/>
    <p:sldId id="722" r:id="rId8"/>
    <p:sldId id="723" r:id="rId9"/>
    <p:sldId id="724" r:id="rId10"/>
    <p:sldId id="725" r:id="rId11"/>
    <p:sldId id="726" r:id="rId12"/>
    <p:sldId id="727" r:id="rId13"/>
    <p:sldId id="728" r:id="rId14"/>
    <p:sldId id="729" r:id="rId1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6600FF"/>
    <a:srgbClr val="C0C0C0"/>
    <a:srgbClr val="E0584E"/>
    <a:srgbClr val="EDF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0879" autoAdjust="0"/>
  </p:normalViewPr>
  <p:slideViewPr>
    <p:cSldViewPr>
      <p:cViewPr varScale="1">
        <p:scale>
          <a:sx n="44" d="100"/>
          <a:sy n="44" d="100"/>
        </p:scale>
        <p:origin x="-12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"/>
    </p:cViewPr>
  </p:sorterViewPr>
  <p:notesViewPr>
    <p:cSldViewPr>
      <p:cViewPr varScale="1">
        <p:scale>
          <a:sx n="61" d="100"/>
          <a:sy n="61" d="100"/>
        </p:scale>
        <p:origin x="-24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4249DA2-8FBD-DA4A-8739-1D940336D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4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4838"/>
            <a:ext cx="5610225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E419761-74CB-F34D-BE89-B64799E3F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06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5DA6F1-2382-1041-B520-976EDEA55B45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024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>
              <a:cs typeface="+mn-cs"/>
            </a:endParaRPr>
          </a:p>
        </p:txBody>
      </p:sp>
      <p:sp>
        <p:nvSpPr>
          <p:cNvPr id="4096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81D8F92B-89B7-1C44-A1D3-6048112550F6}" type="slidenum">
              <a:rPr lang="en-US" sz="1200"/>
              <a:pPr algn="r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364175-4BE1-6546-9E04-A986327143C1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043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34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9449F265-CC6B-4446-A862-ADA6A3307591}" type="slidenum">
              <a:rPr lang="en-US" sz="1200"/>
              <a:pPr algn="r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70DAAF-880E-1C45-AFEB-3848551F745A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045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55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>
              <a:cs typeface="+mn-cs"/>
            </a:endParaRPr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5EA037AF-828F-E543-B432-837A143E5734}" type="slidenum">
              <a:rPr lang="en-US" sz="1200"/>
              <a:pPr algn="r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BEA97-9DE8-0940-80DE-9DEE880562D9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047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75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buFontTx/>
              <a:buAutoNum type="arabicPeriod"/>
              <a:defRPr/>
            </a:pPr>
            <a:r>
              <a:rPr lang="en-US" dirty="0" smtClean="0">
                <a:cs typeface="+mn-cs"/>
              </a:rPr>
              <a:t>Compare this report with the UR-1 CRF. Many elements are missing. Refer to slide 9: What if Ultrasound Report is Incomplete?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dirty="0" smtClean="0">
                <a:cs typeface="+mn-cs"/>
              </a:rPr>
              <a:t>This is not an emergency at the moment and may be seen in 1-15% of pregnancies. However, some counseling for the participant is in order (by her antenatal care provider). There is some debate regarding how often to repeat ultrasound in this case. Refer to Slide 10: What if Results are Abnormal? 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dirty="0" smtClean="0">
                <a:cs typeface="+mn-cs"/>
              </a:rPr>
              <a:t>This is tricky because you don’t want to alienate an ultrasound provider. Options include repeating the ultrasound with another (or the same) provider – fetal movement may have prevented getting a good measurement), or sending a query to the MTN-016 management team. The management team will consult with Protocol Chairs and DAIDS MO. In this case, a </a:t>
            </a:r>
            <a:r>
              <a:rPr lang="en-US" dirty="0" err="1" smtClean="0">
                <a:cs typeface="+mn-cs"/>
              </a:rPr>
              <a:t>deidentified</a:t>
            </a:r>
            <a:r>
              <a:rPr lang="en-US" dirty="0" smtClean="0">
                <a:cs typeface="+mn-cs"/>
              </a:rPr>
              <a:t> copy of the image and report is highly useful</a:t>
            </a:r>
            <a:r>
              <a:rPr lang="en-US" smtClean="0">
                <a:cs typeface="+mn-cs"/>
              </a:rPr>
              <a:t>. </a:t>
            </a:r>
            <a:endParaRPr lang="en-US" dirty="0" smtClean="0">
              <a:cs typeface="+mn-cs"/>
            </a:endParaRPr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EED73995-FC0C-DD46-838B-C4B8EF6E41CB}" type="slidenum">
              <a:rPr lang="en-US" sz="1200"/>
              <a:pPr algn="r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59E8A0-F92F-6E44-968D-4C71C5892D07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027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707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cs typeface="+mn-cs"/>
              </a:rPr>
              <a:t>Guidance on U/S: pages 49-50 of protocol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mtClean="0">
              <a:cs typeface="+mn-cs"/>
            </a:endParaRPr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8584BD59-9DBA-8D46-9B7E-13704CAEF54A}" type="slidenum">
              <a:rPr lang="en-US" sz="1200"/>
              <a:pPr algn="r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6F3764-554C-174A-85A2-15F0923B7E19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029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91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B5C667D8-B51E-EB45-A415-C0D3DBA2BBEA}" type="slidenum">
              <a:rPr lang="en-US" sz="1200"/>
              <a:pPr algn="r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C7E4DA-C3A5-8145-A740-E8FE1011A21D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031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117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>
              <a:cs typeface="+mn-cs"/>
            </a:endParaRPr>
          </a:p>
        </p:txBody>
      </p:sp>
      <p:sp>
        <p:nvSpPr>
          <p:cNvPr id="4710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5037F771-DA01-1A40-A862-12DF4ECA049C}" type="slidenum">
              <a:rPr lang="en-US" sz="1200"/>
              <a:pPr algn="r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560F2D-4E7E-B64D-A477-47EB58B477F8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033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321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cs typeface="+mn-cs"/>
              </a:rPr>
              <a:t>Other indications for first trimester ultrasound = evaluate suspected ectopic, vaginal bleeding, pelvic pain, confirm cardiac activity, etc. </a:t>
            </a:r>
          </a:p>
        </p:txBody>
      </p:sp>
      <p:sp>
        <p:nvSpPr>
          <p:cNvPr id="49156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8357D2E8-4D3E-6D41-9AD8-D8C8F06079A2}" type="slidenum">
              <a:rPr lang="en-US" sz="1200"/>
              <a:pPr algn="r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650FE6-C134-6049-8BC8-1FFE3D0CCF8B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035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52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cs typeface="+mn-cs"/>
              </a:rPr>
              <a:t>Midline falx should be visible.  Thalami should be symmetrical.  Scanning in the wrong plane can cause errors of up to 20 mm!</a:t>
            </a:r>
          </a:p>
        </p:txBody>
      </p:sp>
      <p:sp>
        <p:nvSpPr>
          <p:cNvPr id="5120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E6540FBF-55C1-2C4A-9840-5CDE2CA0738F}" type="slidenum">
              <a:rPr lang="en-US" sz="1200"/>
              <a:pPr algn="r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0966B3-6CF6-E545-B2CB-CEA0BA9E6F1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037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73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cs typeface="+mn-cs"/>
              </a:rPr>
              <a:t>Variability of GA estimation increases with advancing pregnancy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mtClean="0">
              <a:cs typeface="+mn-cs"/>
            </a:endParaRPr>
          </a:p>
        </p:txBody>
      </p:sp>
      <p:sp>
        <p:nvSpPr>
          <p:cNvPr id="5325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29C8617E-7BB5-7041-A190-E0E2BFA5EFBD}" type="slidenum">
              <a:rPr lang="en-US" sz="1200"/>
              <a:pPr algn="r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FB23D8-5600-9445-B9A1-76B40E84CED9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039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93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cs typeface="+mn-cs"/>
              </a:rPr>
              <a:t>Ultrasound Results (UR-1) used to document results for each U/S completed during pregnancy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mtClean="0">
              <a:cs typeface="+mn-cs"/>
            </a:endParaRPr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F269DD11-78ED-4249-BBDF-865F74FD7BEC}" type="slidenum">
              <a:rPr lang="en-US" sz="1200"/>
              <a:pPr algn="r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6E330E-E957-7C48-A985-0C1465EE9438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041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14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cs typeface="+mn-cs"/>
              </a:rPr>
              <a:t>Protocol (page 49) allows for ordering repeat ultrasound to confirm GA or provide f/u information on potentially abnormal findings.  </a:t>
            </a: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7" rIns="91376" bIns="45687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2CB4C248-0378-8E4A-A56F-829F5441D0D3}" type="slidenum">
              <a:rPr lang="en-US" sz="1200"/>
              <a:pPr algn="r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cs typeface="+mn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>
                <a:defRPr/>
              </a:pPr>
              <a:endParaRPr lang="en-US" sz="2400">
                <a:cs typeface="+mn-cs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cs typeface="+mn-cs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>
                <a:defRPr/>
              </a:pPr>
              <a:endParaRPr lang="en-US" sz="2400">
                <a:cs typeface="+mn-cs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cs typeface="+mn-cs"/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cs typeface="+mn-cs"/>
              </a:endParaRPr>
            </a:p>
          </p:txBody>
        </p:sp>
      </p:grpSp>
      <p:sp>
        <p:nvSpPr>
          <p:cNvPr id="408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8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5B09A856-32C3-DA46-847F-8DDA0BA4A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6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86EF6-35C2-7D4A-9DB9-0FD943559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73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4819A-553A-3D42-AD0A-4FF50D96D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48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EEF43-10F2-9146-BF83-4425A0FD8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82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3A2F0-F110-9444-A4F6-5E1F4C40B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74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5487-6E39-6A43-818D-3AD9FA55B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9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49051-9386-4549-B93F-8DA66C5B2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34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D27FA-56C8-474B-BC00-C0EE27B0B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69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C8CD6-30D9-BA41-B0A6-54A6B5CE3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60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FEE66-F659-3F41-A765-EC3EA696C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78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7C12C-8552-B24E-A879-AFA1AFE10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DDC5C-2664-8C4B-9571-56F91D171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B1A92-9DEB-1741-B81B-113B07D9A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22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82625-B4D7-7C42-AF48-6BBD00784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9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6390F-5214-A04B-BD30-F2AF6B891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11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F2B48-E3B7-D049-BE1B-F13B59D36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32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53B71-4AF1-0446-8767-6B23606CF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14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B2B7D-E142-544A-A5F8-33C115B313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1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12498-B744-B843-B47B-89A1CE3F1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22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6759A-742F-B34D-B996-635FBA44F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95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31FBF-B4F1-CD4A-A81C-7451A985E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01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CF744-1978-1647-8AE3-6E4552A94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7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923B9-FB7B-1840-AE99-4F1B2C740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527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32BC3-6085-DF49-94E4-9EBD5ED69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30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5884B-B5E9-D44F-BF75-737671193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32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20DB2-A605-654A-B300-B170A4B59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81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738B3-1D80-5E45-93D0-874FC7886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F914F-E4B5-0941-AD78-9008DCEA8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78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1D03B-AD66-E647-B133-150668313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8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3DCE9-BD56-E84D-B776-D4B4FB742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2A90A-2DBD-1543-BE67-967E42CA2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4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6715F-D6AF-8E46-9AB4-51159EEA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98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E5C9C-7155-504B-88AC-A3C568550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6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29600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A68B35BD-A471-A941-A0D2-3A2933918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7559" name="Rectangle 7"/>
          <p:cNvSpPr>
            <a:spLocks noChangeArrowheads="1"/>
          </p:cNvSpPr>
          <p:nvPr/>
        </p:nvSpPr>
        <p:spPr bwMode="auto">
          <a:xfrm>
            <a:off x="8737600" y="152400"/>
            <a:ext cx="228600" cy="18573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  <a:cs typeface="+mn-cs"/>
            </a:endParaRPr>
          </a:p>
        </p:txBody>
      </p:sp>
      <p:sp>
        <p:nvSpPr>
          <p:cNvPr id="407560" name="Rectangle 8"/>
          <p:cNvSpPr>
            <a:spLocks noChangeArrowheads="1"/>
          </p:cNvSpPr>
          <p:nvPr/>
        </p:nvSpPr>
        <p:spPr bwMode="auto">
          <a:xfrm>
            <a:off x="279400" y="152400"/>
            <a:ext cx="8455025" cy="185738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  <a:cs typeface="+mn-cs"/>
            </a:endParaRPr>
          </a:p>
        </p:txBody>
      </p:sp>
      <p:sp>
        <p:nvSpPr>
          <p:cNvPr id="407561" name="Rectangle 9"/>
          <p:cNvSpPr>
            <a:spLocks noChangeArrowheads="1"/>
          </p:cNvSpPr>
          <p:nvPr/>
        </p:nvSpPr>
        <p:spPr bwMode="auto">
          <a:xfrm>
            <a:off x="279400" y="338138"/>
            <a:ext cx="8455025" cy="11271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  <a:cs typeface="+mn-cs"/>
            </a:endParaRPr>
          </a:p>
        </p:txBody>
      </p:sp>
      <p:sp>
        <p:nvSpPr>
          <p:cNvPr id="407562" name="Rectangle 10"/>
          <p:cNvSpPr>
            <a:spLocks noChangeArrowheads="1"/>
          </p:cNvSpPr>
          <p:nvPr/>
        </p:nvSpPr>
        <p:spPr bwMode="auto">
          <a:xfrm>
            <a:off x="8737600" y="338138"/>
            <a:ext cx="228600" cy="1111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400">
          <a:solidFill>
            <a:schemeClr val="tx1"/>
          </a:solidFill>
          <a:latin typeface="+mn-lt"/>
          <a:ea typeface="+mn-ea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2400"/>
          </a:p>
        </p:txBody>
      </p:sp>
      <p:grpSp>
        <p:nvGrpSpPr>
          <p:cNvPr id="1331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13321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3322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3323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3324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3325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</p:grp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latin typeface="+mn-lt"/>
                <a:cs typeface="+mn-cs"/>
              </a:defRPr>
            </a:lvl1pPr>
          </a:lstStyle>
          <a:p>
            <a:pPr>
              <a:defRPr/>
            </a:pPr>
            <a:fld id="{D735E877-0C4C-664A-B6E9-595F7BDC2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400">
          <a:solidFill>
            <a:schemeClr val="tx1"/>
          </a:solidFill>
          <a:latin typeface="+mn-lt"/>
          <a:ea typeface="+mn-ea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5pPr>
      <a:lvl6pPr marL="27543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6pPr>
      <a:lvl7pPr marL="32115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7pPr>
      <a:lvl8pPr marL="36687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8pPr>
      <a:lvl9pPr marL="41259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91C2BB3A-6A91-3A42-915D-3DB17F44E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5607" name="Group 7"/>
          <p:cNvGrpSpPr>
            <a:grpSpLocks/>
          </p:cNvGrpSpPr>
          <p:nvPr/>
        </p:nvGrpSpPr>
        <p:grpSpPr bwMode="auto">
          <a:xfrm>
            <a:off x="279400" y="152400"/>
            <a:ext cx="8686800" cy="1295400"/>
            <a:chOff x="176" y="96"/>
            <a:chExt cx="5472" cy="1008"/>
          </a:xfrm>
        </p:grpSpPr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5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Arial" charset="0"/>
              </a:endParaRPr>
            </a:p>
          </p:txBody>
        </p:sp>
        <p:sp>
          <p:nvSpPr>
            <p:cNvPr id="25610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5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Arial" charset="0"/>
              </a:endParaRPr>
            </a:p>
          </p:txBody>
        </p:sp>
        <p:sp>
          <p:nvSpPr>
            <p:cNvPr id="25611" name="Rectangle 11"/>
            <p:cNvSpPr>
              <a:spLocks noChangeArrowheads="1"/>
            </p:cNvSpPr>
            <p:nvPr/>
          </p:nvSpPr>
          <p:spPr bwMode="auto">
            <a:xfrm>
              <a:off x="176" y="241"/>
              <a:ext cx="5326" cy="89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Arial" charset="0"/>
              </a:endParaRPr>
            </a:p>
          </p:txBody>
        </p:sp>
        <p:sp>
          <p:nvSpPr>
            <p:cNvPr id="25612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400">
          <a:solidFill>
            <a:schemeClr val="tx1"/>
          </a:solidFill>
          <a:latin typeface="+mn-lt"/>
          <a:ea typeface="+mn-ea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5pPr>
      <a:lvl6pPr marL="27543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6pPr>
      <a:lvl7pPr marL="32115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7pPr>
      <a:lvl8pPr marL="36687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8pPr>
      <a:lvl9pPr marL="41259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8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1.jpeg"/><Relationship Id="rId7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microsoft.com/office/2007/relationships/media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.jpeg"/><Relationship Id="rId6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4" Type="http://schemas.openxmlformats.org/officeDocument/2006/relationships/slideLayout" Target="../slideLayouts/slideLayout29.xml"/><Relationship Id="rId5" Type="http://schemas.openxmlformats.org/officeDocument/2006/relationships/notesSlide" Target="../notesSlides/notesSlide11.xml"/><Relationship Id="rId6" Type="http://schemas.openxmlformats.org/officeDocument/2006/relationships/image" Target="../media/image3.jpeg"/><Relationship Id="rId7" Type="http://schemas.openxmlformats.org/officeDocument/2006/relationships/image" Target="../media/image2.png"/><Relationship Id="rId1" Type="http://schemas.openxmlformats.org/officeDocument/2006/relationships/tags" Target="../tags/tag9.xml"/><Relationship Id="rId2" Type="http://schemas.microsoft.com/office/2007/relationships/media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29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3.jpeg"/><Relationship Id="rId7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microsoft.com/office/2007/relationships/media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jpeg"/><Relationship Id="rId6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4" Type="http://schemas.openxmlformats.org/officeDocument/2006/relationships/slideLayout" Target="../slideLayouts/slideLayout29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3.jpeg"/><Relationship Id="rId7" Type="http://schemas.openxmlformats.org/officeDocument/2006/relationships/image" Target="../media/image2.png"/><Relationship Id="rId1" Type="http://schemas.openxmlformats.org/officeDocument/2006/relationships/tags" Target="../tags/tag3.xml"/><Relationship Id="rId2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4" Type="http://schemas.openxmlformats.org/officeDocument/2006/relationships/slideLayout" Target="../slideLayouts/slideLayout29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2.png"/><Relationship Id="rId1" Type="http://schemas.openxmlformats.org/officeDocument/2006/relationships/tags" Target="../tags/tag4.xml"/><Relationship Id="rId2" Type="http://schemas.microsoft.com/office/2007/relationships/media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4" Type="http://schemas.openxmlformats.org/officeDocument/2006/relationships/slideLayout" Target="../slideLayouts/slideLayout29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6.jpeg"/><Relationship Id="rId7" Type="http://schemas.openxmlformats.org/officeDocument/2006/relationships/image" Target="../media/image3.jpeg"/><Relationship Id="rId8" Type="http://schemas.openxmlformats.org/officeDocument/2006/relationships/image" Target="../media/image2.png"/><Relationship Id="rId1" Type="http://schemas.openxmlformats.org/officeDocument/2006/relationships/tags" Target="../tags/tag5.xml"/><Relationship Id="rId2" Type="http://schemas.microsoft.com/office/2007/relationships/media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29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3.jpeg"/><Relationship Id="rId7" Type="http://schemas.openxmlformats.org/officeDocument/2006/relationships/image" Target="../media/image2.png"/><Relationship Id="rId1" Type="http://schemas.openxmlformats.org/officeDocument/2006/relationships/tags" Target="../tags/tag6.xml"/><Relationship Id="rId2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4" Type="http://schemas.openxmlformats.org/officeDocument/2006/relationships/slideLayout" Target="../slideLayouts/slideLayout29.xml"/><Relationship Id="rId5" Type="http://schemas.openxmlformats.org/officeDocument/2006/relationships/notesSlide" Target="../notesSlides/notesSlide8.xml"/><Relationship Id="rId6" Type="http://schemas.openxmlformats.org/officeDocument/2006/relationships/image" Target="../media/image7.jpeg"/><Relationship Id="rId7" Type="http://schemas.openxmlformats.org/officeDocument/2006/relationships/image" Target="../media/image2.png"/><Relationship Id="rId1" Type="http://schemas.openxmlformats.org/officeDocument/2006/relationships/tags" Target="../tags/tag7.xml"/><Relationship Id="rId2" Type="http://schemas.microsoft.com/office/2007/relationships/media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4" Type="http://schemas.openxmlformats.org/officeDocument/2006/relationships/slideLayout" Target="../slideLayouts/slideLayout29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3.jpeg"/><Relationship Id="rId7" Type="http://schemas.openxmlformats.org/officeDocument/2006/relationships/image" Target="../media/image2.png"/><Relationship Id="rId1" Type="http://schemas.openxmlformats.org/officeDocument/2006/relationships/tags" Target="../tags/tag8.xml"/><Relationship Id="rId2" Type="http://schemas.microsoft.com/office/2007/relationships/media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1143000"/>
            <a:ext cx="7696200" cy="2301875"/>
          </a:xfrm>
        </p:spPr>
        <p:txBody>
          <a:bodyPr/>
          <a:lstStyle/>
          <a:p>
            <a:r>
              <a:rPr lang="en-US" sz="5400">
                <a:latin typeface="Arial" charset="0"/>
                <a:ea typeface="ＭＳ Ｐゴシック" charset="0"/>
              </a:rPr>
              <a:t>Ultrasound in MTN-016</a:t>
            </a:r>
          </a:p>
        </p:txBody>
      </p:sp>
      <p:sp>
        <p:nvSpPr>
          <p:cNvPr id="39938" name="Subtitle 2"/>
          <p:cNvSpPr>
            <a:spLocks noGrp="1"/>
          </p:cNvSpPr>
          <p:nvPr>
            <p:ph type="subTitle" idx="4294967295"/>
          </p:nvPr>
        </p:nvSpPr>
        <p:spPr>
          <a:xfrm>
            <a:off x="762000" y="3733800"/>
            <a:ext cx="6480175" cy="2286000"/>
          </a:xfrm>
        </p:spPr>
        <p:txBody>
          <a:bodyPr/>
          <a:lstStyle/>
          <a:p>
            <a:pPr marL="0" indent="0">
              <a:buFont typeface="Wingdings" charset="0"/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Lisa Noguchi, 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PhD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MTN-016 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Training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39939" name="Picture 4" descr="MTN LOGO_F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4800600"/>
            <a:ext cx="198437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58674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</a:rPr>
              <a:t>What if Results are Abnormal?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idx="4294967295"/>
          </p:nvPr>
        </p:nvSpPr>
        <p:spPr>
          <a:xfrm>
            <a:off x="457200" y="1828800"/>
            <a:ext cx="8534400" cy="4302125"/>
          </a:xfrm>
        </p:spPr>
        <p:txBody>
          <a:bodyPr/>
          <a:lstStyle/>
          <a:p>
            <a:r>
              <a:rPr lang="en-US" b="1" dirty="0">
                <a:latin typeface="Arial" charset="0"/>
                <a:ea typeface="ＭＳ Ｐゴシック" charset="0"/>
              </a:rPr>
              <a:t>Communication!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With participant</a:t>
            </a:r>
            <a:r>
              <a:rPr lang="ja-JP" altLang="en-US" b="1" dirty="0">
                <a:latin typeface="Arial" charset="0"/>
                <a:ea typeface="ＭＳ Ｐゴシック" charset="0"/>
              </a:rPr>
              <a:t>’</a:t>
            </a:r>
            <a:r>
              <a:rPr lang="en-US" altLang="ja-JP" b="1" dirty="0">
                <a:latin typeface="Arial" charset="0"/>
                <a:ea typeface="ＭＳ Ｐゴシック" charset="0"/>
              </a:rPr>
              <a:t>s obstetric care provider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With the participant – discuss communication strategy with obstetric care provider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With the MTN-016 Management Alias and DAIDS Medical Officer</a:t>
            </a:r>
          </a:p>
          <a:p>
            <a:r>
              <a:rPr lang="en-US" dirty="0">
                <a:latin typeface="Arial" charset="0"/>
                <a:ea typeface="ＭＳ Ｐゴシック" charset="0"/>
              </a:rPr>
              <a:t>Clinically appropriate follow-up plan – </a:t>
            </a:r>
            <a:r>
              <a:rPr lang="en-US" b="1" dirty="0">
                <a:latin typeface="Arial" charset="0"/>
                <a:ea typeface="ＭＳ Ｐゴシック" charset="0"/>
              </a:rPr>
              <a:t>consult if results are abnormal/unclear</a:t>
            </a:r>
          </a:p>
          <a:p>
            <a:r>
              <a:rPr lang="en-US" dirty="0">
                <a:latin typeface="Arial" charset="0"/>
                <a:ea typeface="ＭＳ Ｐゴシック" charset="0"/>
              </a:rPr>
              <a:t>Source documentation</a:t>
            </a:r>
          </a:p>
        </p:txBody>
      </p:sp>
      <p:pic>
        <p:nvPicPr>
          <p:cNvPr id="58371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172200"/>
            <a:ext cx="898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1447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</a:rPr>
              <a:t>A Few Last Words…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001000" cy="4525963"/>
          </a:xfrm>
        </p:spPr>
        <p:txBody>
          <a:bodyPr/>
          <a:lstStyle/>
          <a:p>
            <a:pPr marL="419100" indent="-382588">
              <a:lnSpc>
                <a:spcPct val="90000"/>
              </a:lnSpc>
              <a:buFont typeface="Wingdings" charset="0"/>
              <a:buChar char="q"/>
            </a:pPr>
            <a:r>
              <a:rPr lang="en-US" sz="2700">
                <a:latin typeface="Arial" charset="0"/>
                <a:ea typeface="ＭＳ Ｐゴシック" charset="0"/>
              </a:rPr>
              <a:t>Order/perform to the CRF, at a minimum</a:t>
            </a:r>
          </a:p>
          <a:p>
            <a:pPr marL="419100" indent="-382588">
              <a:lnSpc>
                <a:spcPct val="90000"/>
              </a:lnSpc>
              <a:buFont typeface="Wingdings" charset="0"/>
              <a:buChar char="q"/>
            </a:pPr>
            <a:r>
              <a:rPr lang="en-US" sz="2700">
                <a:latin typeface="Arial" charset="0"/>
                <a:ea typeface="ＭＳ Ｐゴシック" charset="0"/>
              </a:rPr>
              <a:t>Get comfortable with ultrasound abbreviations and terminology used at your site</a:t>
            </a:r>
          </a:p>
          <a:p>
            <a:pPr marL="419100" indent="-382588">
              <a:lnSpc>
                <a:spcPct val="90000"/>
              </a:lnSpc>
              <a:buFont typeface="Wingdings" charset="0"/>
              <a:buChar char="q"/>
            </a:pPr>
            <a:r>
              <a:rPr lang="en-US" sz="2700">
                <a:latin typeface="Arial" charset="0"/>
                <a:ea typeface="ＭＳ Ｐゴシック" charset="0"/>
              </a:rPr>
              <a:t>If you can only get one…the ideal single ultrasound in MTN-016 is a dating confirmation and thorough anatomical survey at about 20 weeks gestation </a:t>
            </a:r>
          </a:p>
          <a:p>
            <a:pPr marL="419100" indent="-382588">
              <a:lnSpc>
                <a:spcPct val="90000"/>
              </a:lnSpc>
              <a:buFont typeface="Wingdings" charset="0"/>
              <a:buChar char="q"/>
            </a:pPr>
            <a:r>
              <a:rPr lang="en-US" sz="2700">
                <a:latin typeface="Arial" charset="0"/>
                <a:ea typeface="ＭＳ Ｐゴシック" charset="0"/>
              </a:rPr>
              <a:t>Protocol allows for multiple ultrasounds, if necessary</a:t>
            </a:r>
          </a:p>
          <a:p>
            <a:pPr marL="419100" indent="-382588">
              <a:lnSpc>
                <a:spcPct val="90000"/>
              </a:lnSpc>
              <a:buFont typeface="Wingdings" charset="0"/>
              <a:buChar char="q"/>
            </a:pPr>
            <a:r>
              <a:rPr lang="en-US" sz="2700">
                <a:latin typeface="Arial" charset="0"/>
                <a:ea typeface="ＭＳ Ｐゴシック" charset="0"/>
              </a:rPr>
              <a:t>Send your ultrasound questions to the MTN-016 Management Alias and DAIDS Medical Officer</a:t>
            </a:r>
          </a:p>
        </p:txBody>
      </p:sp>
      <p:pic>
        <p:nvPicPr>
          <p:cNvPr id="60419" name="Picture 4" descr="MTN LOGO_F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172200"/>
            <a:ext cx="898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</a:rPr>
              <a:t>A Few Different Scenarios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</a:rPr>
              <a:t>Report is reviewed and states only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</a:rPr>
              <a:t>normal IUP at 18 2/7 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wks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</a:rPr>
              <a:t>Report states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</a:rPr>
              <a:t>normal IUP at 22 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wks</a:t>
            </a:r>
            <a:r>
              <a:rPr lang="en-US" altLang="ja-JP" dirty="0">
                <a:latin typeface="Arial" charset="0"/>
                <a:ea typeface="ＭＳ Ｐゴシック" charset="0"/>
              </a:rPr>
              <a:t> except marginal placenta 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previa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altLang="ja-JP" dirty="0">
                <a:latin typeface="Arial" charset="0"/>
                <a:ea typeface="ＭＳ Ｐゴシック" charset="0"/>
              </a:rPr>
              <a:t> 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>
                <a:latin typeface="Arial" charset="0"/>
                <a:ea typeface="ＭＳ Ｐゴシック" charset="0"/>
              </a:rPr>
              <a:t>Images reviewed and BPD looks like it was measured in the wrong </a:t>
            </a:r>
            <a:r>
              <a:rPr lang="en-US" dirty="0" smtClean="0">
                <a:latin typeface="Arial" charset="0"/>
                <a:ea typeface="ＭＳ Ｐゴシック" charset="0"/>
              </a:rPr>
              <a:t>plane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71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</a:rPr>
              <a:t>Why Ultrasound in MTN-016?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153400" cy="4525963"/>
          </a:xfrm>
        </p:spPr>
        <p:txBody>
          <a:bodyPr/>
          <a:lstStyle/>
          <a:p>
            <a:r>
              <a:rPr lang="en-US" sz="2800">
                <a:latin typeface="Arial" charset="0"/>
                <a:ea typeface="ＭＳ Ｐゴシック" charset="0"/>
              </a:rPr>
              <a:t>Performed properly, an accurate method of determining gestational age (GA)</a:t>
            </a:r>
          </a:p>
          <a:p>
            <a:r>
              <a:rPr lang="en-US" sz="2800">
                <a:latin typeface="Arial" charset="0"/>
                <a:ea typeface="ＭＳ Ｐゴシック" charset="0"/>
              </a:rPr>
              <a:t>Fetal anatomy assessed adequately after ~18-20 weeks GA, with some individual variation</a:t>
            </a:r>
          </a:p>
          <a:p>
            <a:pPr lvl="1"/>
            <a:r>
              <a:rPr lang="en-US" sz="2400">
                <a:latin typeface="Arial" charset="0"/>
                <a:ea typeface="ＭＳ Ｐゴシック" charset="0"/>
              </a:rPr>
              <a:t>MTN-016 prefers 20-28 weeks for anatomy scan</a:t>
            </a:r>
          </a:p>
          <a:p>
            <a:r>
              <a:rPr lang="en-US" sz="2800">
                <a:latin typeface="Arial" charset="0"/>
                <a:ea typeface="ＭＳ Ｐゴシック" charset="0"/>
              </a:rPr>
              <a:t>Both dating and anatomy important for understanding potential impact of drugs in pregnancy</a:t>
            </a:r>
            <a:endParaRPr lang="en-US" sz="2400">
              <a:latin typeface="Arial" charset="0"/>
              <a:ea typeface="ＭＳ Ｐゴシック" charset="0"/>
            </a:endParaRPr>
          </a:p>
          <a:p>
            <a:pPr lvl="1"/>
            <a:r>
              <a:rPr lang="en-US" sz="2400">
                <a:latin typeface="Arial" charset="0"/>
                <a:ea typeface="ＭＳ Ｐゴシック" charset="0"/>
              </a:rPr>
              <a:t>Understand timing of exposure and potential impact on intrauterine growth/development</a:t>
            </a:r>
          </a:p>
        </p:txBody>
      </p:sp>
      <p:pic>
        <p:nvPicPr>
          <p:cNvPr id="41987" name="Picture 4" descr="MTN LOGO_F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172200"/>
            <a:ext cx="898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28956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</a:rPr>
              <a:t>Ultrasounds at Your Site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</a:rPr>
              <a:t>Who here has performed obstetric ultrasound?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Which trimesters?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Will you perform any obstetric ultrasound in MTN-016?</a:t>
            </a:r>
          </a:p>
          <a:p>
            <a:r>
              <a:rPr lang="en-US">
                <a:latin typeface="Arial" charset="0"/>
                <a:ea typeface="ＭＳ Ｐゴシック" charset="0"/>
              </a:rPr>
              <a:t>How is ultrasound ordered at your site?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Where is it performed?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Standard form or handwritten order?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How are results communicated?</a:t>
            </a:r>
          </a:p>
          <a:p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44035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172200"/>
            <a:ext cx="898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1828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</a:rPr>
              <a:t>If Study Site Orders the U/S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</a:rPr>
              <a:t>Have the UR-1 CRF on hand when you fill out or write your order!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If feasible, consider a new preprinted order format for MTN-016 participants</a:t>
            </a:r>
          </a:p>
          <a:p>
            <a:r>
              <a:rPr lang="en-US">
                <a:latin typeface="Arial" charset="0"/>
                <a:ea typeface="ＭＳ Ｐゴシック" charset="0"/>
              </a:rPr>
              <a:t>Clearly request of the ultrasound provider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Gestational age determination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If estimated GA by LMP is &gt;18 weeks, </a:t>
            </a:r>
            <a:r>
              <a:rPr lang="en-US" b="1" u="sng">
                <a:latin typeface="Arial" charset="0"/>
                <a:ea typeface="ＭＳ Ｐゴシック" charset="0"/>
              </a:rPr>
              <a:t>request evaluation of all components of anatomy that are listed on the CRF</a:t>
            </a:r>
          </a:p>
        </p:txBody>
      </p:sp>
      <p:pic>
        <p:nvPicPr>
          <p:cNvPr id="46083" name="Picture 4" descr="MTN LOGO_F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172200"/>
            <a:ext cx="898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6096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</a:rPr>
              <a:t>Gestational Age Determination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sz="half" idx="4294967295"/>
          </p:nvPr>
        </p:nvSpPr>
        <p:spPr>
          <a:xfrm>
            <a:off x="304800" y="1600200"/>
            <a:ext cx="5410200" cy="4525963"/>
          </a:xfrm>
        </p:spPr>
        <p:txBody>
          <a:bodyPr/>
          <a:lstStyle/>
          <a:p>
            <a:pPr marL="419100" lvl="1" indent="-382588">
              <a:buClr>
                <a:schemeClr val="bg2"/>
              </a:buClr>
              <a:buSzPct val="80000"/>
              <a:buFont typeface="Wingdings" charset="0"/>
              <a:buChar char="q"/>
            </a:pPr>
            <a:r>
              <a:rPr lang="en-US">
                <a:latin typeface="Arial" charset="0"/>
                <a:ea typeface="ＭＳ Ｐゴシック" charset="0"/>
              </a:rPr>
              <a:t>GA determination most accurate in first half of preg.</a:t>
            </a:r>
          </a:p>
          <a:p>
            <a:pPr marL="741363" lvl="2" indent="-393700">
              <a:buClr>
                <a:schemeClr val="accent1"/>
              </a:buClr>
              <a:buSzPct val="90000"/>
              <a:buFont typeface="Wingdings" charset="0"/>
              <a:buChar char="§"/>
            </a:pPr>
            <a:r>
              <a:rPr lang="en-US">
                <a:latin typeface="Arial" charset="0"/>
                <a:ea typeface="ＭＳ Ｐゴシック" charset="0"/>
              </a:rPr>
              <a:t>First trimester crown-rump measurement is most accurate for U/S dating</a:t>
            </a:r>
          </a:p>
          <a:p>
            <a:pPr marL="741363" lvl="2" indent="-393700">
              <a:buClr>
                <a:schemeClr val="accent1"/>
              </a:buClr>
              <a:buSzPct val="90000"/>
              <a:buFont typeface="Wingdings" charset="0"/>
              <a:buChar char="§"/>
            </a:pPr>
            <a:r>
              <a:rPr lang="en-US">
                <a:latin typeface="Arial" charset="0"/>
                <a:ea typeface="ＭＳ Ｐゴシック" charset="0"/>
              </a:rPr>
              <a:t>Order first trimester U/S when LMP unknown or when size/dates do not match </a:t>
            </a:r>
          </a:p>
          <a:p>
            <a:r>
              <a:rPr lang="en-US" sz="2800">
                <a:latin typeface="Arial" charset="0"/>
                <a:ea typeface="ＭＳ Ｐゴシック" charset="0"/>
              </a:rPr>
              <a:t>Pregnancy should not be </a:t>
            </a:r>
            <a:r>
              <a:rPr lang="ja-JP" altLang="en-US" sz="2800">
                <a:latin typeface="Arial" charset="0"/>
                <a:ea typeface="ＭＳ Ｐゴシック" charset="0"/>
              </a:rPr>
              <a:t>“</a:t>
            </a:r>
            <a:r>
              <a:rPr lang="en-US" altLang="ja-JP" sz="2800">
                <a:latin typeface="Arial" charset="0"/>
                <a:ea typeface="ＭＳ Ｐゴシック" charset="0"/>
              </a:rPr>
              <a:t>re-dated</a:t>
            </a:r>
            <a:r>
              <a:rPr lang="ja-JP" altLang="en-US" sz="2800">
                <a:latin typeface="Arial" charset="0"/>
                <a:ea typeface="ＭＳ Ｐゴシック" charset="0"/>
              </a:rPr>
              <a:t>”</a:t>
            </a:r>
            <a:r>
              <a:rPr lang="en-US" altLang="ja-JP" sz="2800">
                <a:latin typeface="Arial" charset="0"/>
                <a:ea typeface="ＭＳ Ｐゴシック" charset="0"/>
              </a:rPr>
              <a:t> after dates are calculated from an accurate earlier scan</a:t>
            </a:r>
            <a:endParaRPr lang="en-US" sz="2800">
              <a:latin typeface="Arial" charset="0"/>
              <a:ea typeface="ＭＳ Ｐゴシック" charset="0"/>
            </a:endParaRPr>
          </a:p>
        </p:txBody>
      </p:sp>
      <p:pic>
        <p:nvPicPr>
          <p:cNvPr id="48131" name="Content Placeholder 4" descr="Jack_CRL.jpg"/>
          <p:cNvPicPr>
            <a:picLocks noGrp="1" noChangeAspect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447800"/>
            <a:ext cx="2743200" cy="2057400"/>
          </a:xfrm>
        </p:spPr>
      </p:pic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5486400" y="35052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latin typeface="Arial" charset="0"/>
                <a:cs typeface="Arial" charset="0"/>
              </a:rPr>
              <a:t>CROWN RUMP LENGTH (CRL)</a:t>
            </a:r>
          </a:p>
        </p:txBody>
      </p:sp>
      <p:pic>
        <p:nvPicPr>
          <p:cNvPr id="48133" name="Picture 6" descr="CAR_24w5d_BP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14800"/>
            <a:ext cx="26971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Box 7"/>
          <p:cNvSpPr txBox="1">
            <a:spLocks noChangeArrowheads="1"/>
          </p:cNvSpPr>
          <p:nvPr/>
        </p:nvSpPr>
        <p:spPr bwMode="auto">
          <a:xfrm>
            <a:off x="5410200" y="6324600"/>
            <a:ext cx="3733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latin typeface="Arial" charset="0"/>
                <a:cs typeface="Arial" charset="0"/>
              </a:rPr>
              <a:t>BIPARIETAL DIAMETER (BPD)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9200" y="16764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 idx="4294967295"/>
          </p:nvPr>
        </p:nvSpPr>
        <p:spPr>
          <a:xfrm>
            <a:off x="381000" y="274638"/>
            <a:ext cx="8382000" cy="1143000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</a:rPr>
              <a:t>Biparietal Diameter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419600" y="1600200"/>
            <a:ext cx="4191000" cy="4525963"/>
          </a:xfrm>
        </p:spPr>
        <p:txBody>
          <a:bodyPr>
            <a:normAutofit fontScale="92500" lnSpcReduction="10000"/>
          </a:bodyPr>
          <a:lstStyle/>
          <a:p>
            <a:pPr marL="420624" indent="-384048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>
                <a:cs typeface="+mn-cs"/>
              </a:rPr>
              <a:t>Technically more challenging than CRL</a:t>
            </a:r>
          </a:p>
          <a:p>
            <a:pPr marL="420624" indent="-384048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>
                <a:cs typeface="+mn-cs"/>
              </a:rPr>
              <a:t>Measure at level of thalami and </a:t>
            </a:r>
            <a:r>
              <a:rPr lang="en-US" sz="2800" dirty="0" err="1">
                <a:cs typeface="+mn-cs"/>
              </a:rPr>
              <a:t>cavum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septi</a:t>
            </a:r>
            <a:r>
              <a:rPr lang="en-US" sz="2800" dirty="0">
                <a:cs typeface="+mn-cs"/>
              </a:rPr>
              <a:t> </a:t>
            </a:r>
            <a:r>
              <a:rPr lang="en-US" sz="2800" dirty="0" err="1">
                <a:cs typeface="+mn-cs"/>
              </a:rPr>
              <a:t>pellucidi</a:t>
            </a:r>
            <a:endParaRPr lang="en-US" sz="2800" dirty="0">
              <a:cs typeface="+mn-cs"/>
            </a:endParaRPr>
          </a:p>
          <a:p>
            <a:pPr marL="420624" indent="-384048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>
                <a:cs typeface="+mn-cs"/>
              </a:rPr>
              <a:t>Cerebral hemispheres should not be visible in this scanning plane</a:t>
            </a:r>
          </a:p>
          <a:p>
            <a:pPr marL="420624" indent="-384048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 dirty="0">
                <a:cs typeface="+mn-cs"/>
              </a:rPr>
              <a:t>Measure from outer edge of proximal skull to inner edge of distal skull</a:t>
            </a:r>
          </a:p>
        </p:txBody>
      </p:sp>
      <p:pic>
        <p:nvPicPr>
          <p:cNvPr id="50179" name="Picture 2" descr="http://www.ob-ultrasound.net/images/bpd_l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t="8888" r="5537" b="17778"/>
          <a:stretch>
            <a:fillRect/>
          </a:stretch>
        </p:blipFill>
        <p:spPr>
          <a:xfrm>
            <a:off x="457200" y="1676400"/>
            <a:ext cx="3860800" cy="2590800"/>
          </a:xfrm>
          <a:noFill/>
        </p:spPr>
      </p:pic>
      <p:sp>
        <p:nvSpPr>
          <p:cNvPr id="50180" name="TextBox 6"/>
          <p:cNvSpPr txBox="1">
            <a:spLocks noChangeArrowheads="1"/>
          </p:cNvSpPr>
          <p:nvPr/>
        </p:nvSpPr>
        <p:spPr bwMode="auto">
          <a:xfrm>
            <a:off x="762000" y="44196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latin typeface="Arial" charset="0"/>
                <a:cs typeface="Arial" charset="0"/>
              </a:rPr>
              <a:t>In this image, BPD = 70.4 mm</a:t>
            </a:r>
          </a:p>
        </p:txBody>
      </p:sp>
      <p:pic>
        <p:nvPicPr>
          <p:cNvPr id="50181" name="Picture 4" descr="MTN LOGO_Fin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172200"/>
            <a:ext cx="898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54864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</a:rPr>
              <a:t>When to Change Dates?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</a:rPr>
              <a:t>In general, U/S-established dates take preference over menstrual dates when discrepancy is greater than: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7 days in the first trimester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10 days in the second trimester (up to 20 weeks gestation)</a:t>
            </a:r>
          </a:p>
          <a:p>
            <a:r>
              <a:rPr lang="en-US">
                <a:latin typeface="Arial" charset="0"/>
                <a:ea typeface="ＭＳ Ｐゴシック" charset="0"/>
              </a:rPr>
              <a:t>Reassigning GA in the third trimester should be done with </a:t>
            </a:r>
            <a:r>
              <a:rPr lang="en-US" b="1">
                <a:latin typeface="Arial" charset="0"/>
                <a:ea typeface="ＭＳ Ｐゴシック" charset="0"/>
              </a:rPr>
              <a:t>great</a:t>
            </a:r>
            <a:r>
              <a:rPr lang="en-US">
                <a:latin typeface="Arial" charset="0"/>
                <a:ea typeface="ＭＳ Ｐゴシック" charset="0"/>
              </a:rPr>
              <a:t> caution – accuracy is only within 3-4 weeks</a:t>
            </a:r>
          </a:p>
        </p:txBody>
      </p:sp>
      <p:pic>
        <p:nvPicPr>
          <p:cNvPr id="52227" name="Picture 4" descr="MTN LOGO_F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172200"/>
            <a:ext cx="898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28194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MTN 016 Ultrasound Results UR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0" y="0"/>
            <a:ext cx="381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endParaRPr lang="en-US" sz="1800">
              <a:latin typeface="Arial" charset="0"/>
            </a:endParaRPr>
          </a:p>
          <a:p>
            <a:pPr algn="ctr"/>
            <a:r>
              <a:rPr lang="en-US" sz="2000" b="1" u="sng">
                <a:solidFill>
                  <a:schemeClr val="bg1"/>
                </a:solidFill>
                <a:latin typeface="Arial" charset="0"/>
              </a:rPr>
              <a:t>Ultrasound Results (UR-1) </a:t>
            </a:r>
          </a:p>
          <a:p>
            <a:endParaRPr lang="en-US" sz="1800">
              <a:solidFill>
                <a:schemeClr val="bg1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800">
                <a:solidFill>
                  <a:schemeClr val="bg1"/>
                </a:solidFill>
                <a:latin typeface="Arial" charset="0"/>
              </a:rPr>
              <a:t>Complete/fax to SCHARP at Enrollment and each completed Quarterly visit</a:t>
            </a:r>
          </a:p>
          <a:p>
            <a:endParaRPr lang="en-US" sz="1800">
              <a:solidFill>
                <a:schemeClr val="bg1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ja-JP" altLang="en-US" sz="1800">
                <a:solidFill>
                  <a:schemeClr val="bg1"/>
                </a:solidFill>
                <a:latin typeface="Arial" charset="0"/>
              </a:rPr>
              <a:t>“</a:t>
            </a:r>
            <a:r>
              <a:rPr lang="en-US" altLang="ja-JP" sz="1800">
                <a:solidFill>
                  <a:schemeClr val="bg1"/>
                </a:solidFill>
                <a:latin typeface="Arial" charset="0"/>
              </a:rPr>
              <a:t>Pregnancy #</a:t>
            </a:r>
            <a:r>
              <a:rPr lang="ja-JP" altLang="en-US" sz="1800">
                <a:solidFill>
                  <a:schemeClr val="bg1"/>
                </a:solidFill>
                <a:latin typeface="Arial" charset="0"/>
              </a:rPr>
              <a:t>”</a:t>
            </a:r>
            <a:r>
              <a:rPr lang="en-US" altLang="ja-JP" sz="1800">
                <a:solidFill>
                  <a:schemeClr val="bg1"/>
                </a:solidFill>
                <a:latin typeface="Arial" charset="0"/>
              </a:rPr>
              <a:t> refers to number of pregnancy corresponding to MTN-016 participation, NOT her Gs and Ps</a:t>
            </a:r>
          </a:p>
          <a:p>
            <a:endParaRPr lang="en-US" sz="1800">
              <a:solidFill>
                <a:schemeClr val="bg1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800">
                <a:solidFill>
                  <a:schemeClr val="bg1"/>
                </a:solidFill>
                <a:latin typeface="Arial" charset="0"/>
              </a:rPr>
              <a:t>Exam Date = date U/S is completed, NOT date reviewed</a:t>
            </a:r>
          </a:p>
          <a:p>
            <a:endParaRPr lang="en-US" sz="1800">
              <a:solidFill>
                <a:schemeClr val="bg1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800">
                <a:solidFill>
                  <a:schemeClr val="bg1"/>
                </a:solidFill>
                <a:latin typeface="Arial" charset="0"/>
              </a:rPr>
              <a:t>Item 2a: Complete if GA at time of U/S is &lt; 14w 0d</a:t>
            </a:r>
          </a:p>
          <a:p>
            <a:endParaRPr lang="en-US" sz="1800">
              <a:solidFill>
                <a:schemeClr val="bg1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800">
                <a:solidFill>
                  <a:schemeClr val="bg1"/>
                </a:solidFill>
                <a:latin typeface="Arial" charset="0"/>
              </a:rPr>
              <a:t>Items 2b and 2c: Complete if GA at time of U/S is ≥ 14 w 0d</a:t>
            </a:r>
          </a:p>
          <a:p>
            <a:endParaRPr lang="en-US" sz="1800">
              <a:solidFill>
                <a:schemeClr val="bg1"/>
              </a:solidFill>
              <a:latin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1800">
                <a:solidFill>
                  <a:schemeClr val="bg1"/>
                </a:solidFill>
                <a:latin typeface="Arial" charset="0"/>
              </a:rPr>
              <a:t>Items 3–14: For each item marked </a:t>
            </a:r>
            <a:r>
              <a:rPr lang="ja-JP" altLang="en-US" sz="1800">
                <a:solidFill>
                  <a:schemeClr val="bg1"/>
                </a:solidFill>
                <a:latin typeface="Arial" charset="0"/>
              </a:rPr>
              <a:t>“</a:t>
            </a:r>
            <a:r>
              <a:rPr lang="en-US" altLang="ja-JP" sz="1800">
                <a:solidFill>
                  <a:schemeClr val="bg1"/>
                </a:solidFill>
                <a:latin typeface="Arial" charset="0"/>
              </a:rPr>
              <a:t>abnormal,</a:t>
            </a:r>
            <a:r>
              <a:rPr lang="ja-JP" altLang="en-US" sz="1800">
                <a:solidFill>
                  <a:schemeClr val="bg1"/>
                </a:solidFill>
                <a:latin typeface="Arial" charset="0"/>
              </a:rPr>
              <a:t>”</a:t>
            </a:r>
            <a:r>
              <a:rPr lang="en-US" altLang="ja-JP" sz="1800">
                <a:solidFill>
                  <a:schemeClr val="bg1"/>
                </a:solidFill>
                <a:latin typeface="Arial" charset="0"/>
              </a:rPr>
              <a:t> record description</a:t>
            </a:r>
            <a:endParaRPr lang="en-US" sz="18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4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 idx="4294967295"/>
          </p:nvPr>
        </p:nvSpPr>
        <p:spPr>
          <a:xfrm>
            <a:off x="228600" y="533400"/>
            <a:ext cx="8763000" cy="914400"/>
          </a:xfrm>
        </p:spPr>
        <p:txBody>
          <a:bodyPr/>
          <a:lstStyle/>
          <a:p>
            <a:pPr algn="ctr"/>
            <a:r>
              <a:rPr lang="en-US" sz="3600">
                <a:latin typeface="Arial" charset="0"/>
                <a:ea typeface="ＭＳ Ｐゴシック" charset="0"/>
              </a:rPr>
              <a:t>What if Ultrasound Report is Incomplete?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20000"/>
          </a:bodyPr>
          <a:lstStyle/>
          <a:p>
            <a:pPr marL="420624" indent="-384048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dirty="0">
                <a:cs typeface="+mn-cs"/>
              </a:rPr>
              <a:t>Contact the ultrasound provider</a:t>
            </a:r>
          </a:p>
          <a:p>
            <a:pPr marL="722376" lvl="1" indent="-27432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Are images or video still available?</a:t>
            </a:r>
          </a:p>
          <a:p>
            <a:pPr marL="722376" lvl="1" indent="-27432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/>
              <a:t>Can a revised report be sent to the site?</a:t>
            </a:r>
          </a:p>
          <a:p>
            <a:pPr marL="420624" indent="-384048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dirty="0">
                <a:cs typeface="+mn-cs"/>
              </a:rPr>
              <a:t>If a revised report is not available, order another ultrasound, when possible, and specifically request evaluation of the missing items</a:t>
            </a:r>
          </a:p>
          <a:p>
            <a:pPr marL="420624" indent="-384048"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dirty="0">
                <a:cs typeface="+mn-cs"/>
              </a:rPr>
              <a:t>Set up routine expectations and establish a line of communication with your ultrasound provider, when possible</a:t>
            </a:r>
          </a:p>
        </p:txBody>
      </p:sp>
      <p:pic>
        <p:nvPicPr>
          <p:cNvPr id="56323" name="Picture 4" descr="MTN LOGO_F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172200"/>
            <a:ext cx="8985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0" y="1828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1_Quadrant">
  <a:themeElements>
    <a:clrScheme name="1_Quadrant 12">
      <a:dk1>
        <a:srgbClr val="000000"/>
      </a:dk1>
      <a:lt1>
        <a:srgbClr val="FFFFFF"/>
      </a:lt1>
      <a:dk2>
        <a:srgbClr val="000000"/>
      </a:dk2>
      <a:lt2>
        <a:srgbClr val="669900"/>
      </a:lt2>
      <a:accent1>
        <a:srgbClr val="800080"/>
      </a:accent1>
      <a:accent2>
        <a:srgbClr val="800080"/>
      </a:accent2>
      <a:accent3>
        <a:srgbClr val="FFFFFF"/>
      </a:accent3>
      <a:accent4>
        <a:srgbClr val="000000"/>
      </a:accent4>
      <a:accent5>
        <a:srgbClr val="C0AAC0"/>
      </a:accent5>
      <a:accent6>
        <a:srgbClr val="730073"/>
      </a:accent6>
      <a:hlink>
        <a:srgbClr val="996633"/>
      </a:hlink>
      <a:folHlink>
        <a:srgbClr val="993300"/>
      </a:folHlink>
    </a:clrScheme>
    <a:fontScheme name="1_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10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1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2">
        <a:dk1>
          <a:srgbClr val="000000"/>
        </a:dk1>
        <a:lt1>
          <a:srgbClr val="FFFFFF"/>
        </a:lt1>
        <a:dk2>
          <a:srgbClr val="00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Quadrant">
  <a:themeElements>
    <a:clrScheme name="2_Quadrant 12">
      <a:dk1>
        <a:srgbClr val="000000"/>
      </a:dk1>
      <a:lt1>
        <a:srgbClr val="FFFFFF"/>
      </a:lt1>
      <a:dk2>
        <a:srgbClr val="000000"/>
      </a:dk2>
      <a:lt2>
        <a:srgbClr val="669900"/>
      </a:lt2>
      <a:accent1>
        <a:srgbClr val="800080"/>
      </a:accent1>
      <a:accent2>
        <a:srgbClr val="800080"/>
      </a:accent2>
      <a:accent3>
        <a:srgbClr val="FFFFFF"/>
      </a:accent3>
      <a:accent4>
        <a:srgbClr val="000000"/>
      </a:accent4>
      <a:accent5>
        <a:srgbClr val="C0AAC0"/>
      </a:accent5>
      <a:accent6>
        <a:srgbClr val="730073"/>
      </a:accent6>
      <a:hlink>
        <a:srgbClr val="996633"/>
      </a:hlink>
      <a:folHlink>
        <a:srgbClr val="993300"/>
      </a:folHlink>
    </a:clrScheme>
    <a:fontScheme name="2_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2_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Quadrant 10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Quadrant 11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Quadrant 12">
        <a:dk1>
          <a:srgbClr val="000000"/>
        </a:dk1>
        <a:lt1>
          <a:srgbClr val="FFFFFF"/>
        </a:lt1>
        <a:dk2>
          <a:srgbClr val="00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Quadrant">
  <a:themeElements>
    <a:clrScheme name="3_Quadrant 12">
      <a:dk1>
        <a:srgbClr val="000000"/>
      </a:dk1>
      <a:lt1>
        <a:srgbClr val="FFFFFF"/>
      </a:lt1>
      <a:dk2>
        <a:srgbClr val="000000"/>
      </a:dk2>
      <a:lt2>
        <a:srgbClr val="669900"/>
      </a:lt2>
      <a:accent1>
        <a:srgbClr val="800080"/>
      </a:accent1>
      <a:accent2>
        <a:srgbClr val="800080"/>
      </a:accent2>
      <a:accent3>
        <a:srgbClr val="FFFFFF"/>
      </a:accent3>
      <a:accent4>
        <a:srgbClr val="000000"/>
      </a:accent4>
      <a:accent5>
        <a:srgbClr val="C0AAC0"/>
      </a:accent5>
      <a:accent6>
        <a:srgbClr val="730073"/>
      </a:accent6>
      <a:hlink>
        <a:srgbClr val="996633"/>
      </a:hlink>
      <a:folHlink>
        <a:srgbClr val="993300"/>
      </a:folHlink>
    </a:clrScheme>
    <a:fontScheme name="3_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3_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Quadrant 10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Quadrant 11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Quadrant 12">
        <a:dk1>
          <a:srgbClr val="000000"/>
        </a:dk1>
        <a:lt1>
          <a:srgbClr val="FFFFFF"/>
        </a:lt1>
        <a:dk2>
          <a:srgbClr val="00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3163</TotalTime>
  <Words>1038</Words>
  <Application>Microsoft Macintosh PowerPoint</Application>
  <PresentationFormat>On-screen Show (4:3)</PresentationFormat>
  <Paragraphs>111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Times New Roman</vt:lpstr>
      <vt:lpstr>ＭＳ Ｐゴシック</vt:lpstr>
      <vt:lpstr>Arial</vt:lpstr>
      <vt:lpstr>Wingdings</vt:lpstr>
      <vt:lpstr>1_Quadrant</vt:lpstr>
      <vt:lpstr>2_Quadrant</vt:lpstr>
      <vt:lpstr>3_Quadrant</vt:lpstr>
      <vt:lpstr>Ultrasound in MTN-016</vt:lpstr>
      <vt:lpstr>Why Ultrasound in MTN-016?</vt:lpstr>
      <vt:lpstr>Ultrasounds at Your Site</vt:lpstr>
      <vt:lpstr>If Study Site Orders the U/S</vt:lpstr>
      <vt:lpstr>Gestational Age Determination</vt:lpstr>
      <vt:lpstr>Biparietal Diameter</vt:lpstr>
      <vt:lpstr>When to Change Dates?</vt:lpstr>
      <vt:lpstr>PowerPoint Presentation</vt:lpstr>
      <vt:lpstr>What if Ultrasound Report is Incomplete?</vt:lpstr>
      <vt:lpstr>What if Results are Abnormal?</vt:lpstr>
      <vt:lpstr>A Few Last Words…</vt:lpstr>
      <vt:lpstr>A Few Different Scenarios</vt:lpstr>
    </vt:vector>
  </TitlesOfParts>
  <Company>MTN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Microbicides 2008</dc:title>
  <dc:creator>rullcm</dc:creator>
  <cp:lastModifiedBy>Lisa Noguchi</cp:lastModifiedBy>
  <cp:revision>161</cp:revision>
  <cp:lastPrinted>2010-04-23T19:43:33Z</cp:lastPrinted>
  <dcterms:created xsi:type="dcterms:W3CDTF">2008-01-29T12:38:48Z</dcterms:created>
  <dcterms:modified xsi:type="dcterms:W3CDTF">2014-12-12T19:04:16Z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1967920920</vt:i4>
  </property>
  <property fmtid="{D5CDD505-2E9C-101B-9397-08002B2CF9AE}" pid="3" name="_NewReviewCycle">
    <vt:lpwstr/>
  </property>
  <property fmtid="{D5CDD505-2E9C-101B-9397-08002B2CF9AE}" pid="4" name="_EmailSubject">
    <vt:lpwstr>DRAFT revisions to Version 2.0 of MTN-016</vt:lpwstr>
  </property>
  <property fmtid="{D5CDD505-2E9C-101B-9397-08002B2CF9AE}" pid="5" name="_AuthorEmail">
    <vt:lpwstr>LLevy@fhi360.org</vt:lpwstr>
  </property>
  <property fmtid="{D5CDD505-2E9C-101B-9397-08002B2CF9AE}" pid="6" name="_AuthorEmailDisplayName">
    <vt:lpwstr>Lisa Levy</vt:lpwstr>
  </property>
</Properties>
</file>